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9" r:id="rId19"/>
    <p:sldId id="281" r:id="rId20"/>
    <p:sldId id="273" r:id="rId21"/>
    <p:sldId id="276" r:id="rId22"/>
    <p:sldId id="277" r:id="rId23"/>
    <p:sldId id="274" r:id="rId24"/>
    <p:sldId id="278" r:id="rId25"/>
    <p:sldId id="275" r:id="rId26"/>
    <p:sldId id="29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A21F-79D7-F48F-E1B3-D7F5CF11B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44F89-C7F8-0F99-A134-0C5D8EF60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5319B-B7F3-7CB6-EDE2-B078EA6FB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1061F-4E7F-E4A0-55C8-CEE527DF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8E982-754B-CF61-46F2-5292BBA5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66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77A5-22BE-2973-C59D-C3EA5711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39A0A-8127-9566-FEED-2764A7681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5E608-DBEF-3EB6-774C-179A213EF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54C84-E249-5D8F-08D9-A4F77504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FD38B-89C9-DFB2-DCFD-916A738E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983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A93C28-4A86-5B2C-A58D-98A715FFC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11C62-A1F3-7BE6-7A68-DAEA5F5A4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E864B-5CB7-269F-AA24-1DE58067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FE45E-5A80-B625-7C37-47DD8C35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923C9-9545-3CFF-B502-1F3E62D0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76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CD63-B304-7230-F53C-E4EE9D6B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FDC2-8307-036B-B081-0AE21311D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829C1-1360-DD05-4F1E-3146618A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5014-2788-E51B-4457-10E38206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9ACD-EC76-CB15-8C3F-85EDD936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84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B0D6-B7E0-DCED-486F-A7A5AE1B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24E7F-5C52-818E-07C7-756062BC3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11EC6-A356-B909-CFF3-86D30445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A52C2-3B74-7BC0-18FF-544E87A9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7124B-BFF0-B2FF-B0EF-4889D9EA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71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4DFF-DC47-EAC9-38D7-1A3F8EF7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0F59-8918-1942-C88C-A865F3353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02518-76EA-6AB9-6624-61A5E5481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44197-B599-246B-7302-3F07C3F2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DDA72-2987-F0F5-F5A6-6E1D7F13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FB859-5F86-C217-A7ED-2A895BC7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86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AB94-D330-E36C-33F1-BC1794A9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74DF7-3052-4824-AB50-C632DBE4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9CDB5-B115-C31D-4059-246AA2A09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7126-4BAD-C347-10AB-34A10414E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9F7E6-4887-032F-3ABC-8D8BB321C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4D5B7-618E-ED4F-16B4-DA04C3CE8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99AF1F-E007-2238-488F-542ED54E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874E2-9405-34B1-0B7A-CBC8866C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34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B263-3090-81E7-6D88-61A882FC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273C4-7804-CF2D-28E8-69085CC9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B165F-58F5-31F4-BAFD-A769B287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19D08-349A-2C75-6BD0-49D6704C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53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4AE6F-6757-89ED-3B1D-5BC4E973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5BC52F-D88E-F5E4-059C-2278E004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ABE3E-8BA7-CE4B-F7E9-88CA8D2B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78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6B77-B554-BC8C-88C7-D92DAFA6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C6DE5-407A-E601-C094-AD02E6DC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6A5A2-FC2C-1B05-D757-9432E2432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D1D7B-FE85-A4B6-AD9A-AAE84549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B426E-1096-D5C4-C46A-4801DAEA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73BC6-F9CB-A0F5-1846-155A9110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84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4460-4E68-514D-4F88-CC9E3513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D4270-2166-5BAF-2BB7-B5617664F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D5122-27C9-E3E1-16EE-74E48CEA5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3BA73-B5E8-CB13-9488-D2785FD7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B28A3-2A24-9F61-0B17-C10F0A81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2F424-F5F5-4D8E-45DC-C000252AF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3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E5C36-184E-6696-3F35-E95DEB74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5A3A0-E1DB-BC8A-DD53-9908B1FFA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0025C-A709-C7DD-FC1A-1135453A0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68C41-B155-4780-9B03-7F3E1F1E2550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2F3E3-36AA-51B0-87D3-B94D7D588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1D8A7-D3B9-BE02-C85E-4EA8CAB94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E0E9-3100-4C71-85BF-287E6A0D3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68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309AD-B27B-FE6A-B847-6386393E7D24}"/>
              </a:ext>
            </a:extLst>
          </p:cNvPr>
          <p:cNvSpPr txBox="1"/>
          <p:nvPr/>
        </p:nvSpPr>
        <p:spPr>
          <a:xfrm>
            <a:off x="3416798" y="2305615"/>
            <a:ext cx="5579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>
                <a:solidFill>
                  <a:schemeClr val="bg1"/>
                </a:solidFill>
              </a:rPr>
              <a:t>MySQL</a:t>
            </a:r>
            <a:endParaRPr lang="en-IN" sz="14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Sample SQL code used to access data in a MySQL database" hidden="1">
            <a:extLst>
              <a:ext uri="{FF2B5EF4-FFF2-40B4-BE49-F238E27FC236}">
                <a16:creationId xmlns:a16="http://schemas.microsoft.com/office/drawing/2014/main" id="{A24ACF9A-6C7D-7CB6-2381-05E7A0EC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11" y="758159"/>
            <a:ext cx="9670621" cy="575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00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954F23-03BC-08E6-710A-E759C3DB880F}"/>
              </a:ext>
            </a:extLst>
          </p:cNvPr>
          <p:cNvSpPr txBox="1"/>
          <p:nvPr/>
        </p:nvSpPr>
        <p:spPr>
          <a:xfrm>
            <a:off x="1584960" y="2497296"/>
            <a:ext cx="90220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A Database Management System (DBMS) is a software system that enables users to define, create, maintain, and control access to the database. It acts as an interface between the database (the actual data) and the end-users or application programs.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6F426-3CAE-D9F9-4BB7-2A60654B23B7}"/>
              </a:ext>
            </a:extLst>
          </p:cNvPr>
          <p:cNvSpPr txBox="1"/>
          <p:nvPr/>
        </p:nvSpPr>
        <p:spPr>
          <a:xfrm>
            <a:off x="1924515" y="-650240"/>
            <a:ext cx="223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Security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74B5A-E782-89D4-A716-3118894CF783}"/>
              </a:ext>
            </a:extLst>
          </p:cNvPr>
          <p:cNvSpPr txBox="1"/>
          <p:nvPr/>
        </p:nvSpPr>
        <p:spPr>
          <a:xfrm>
            <a:off x="-3132353" y="3738880"/>
            <a:ext cx="247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Definition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42520-51DF-0795-8385-A1131C90DC17}"/>
              </a:ext>
            </a:extLst>
          </p:cNvPr>
          <p:cNvSpPr txBox="1"/>
          <p:nvPr/>
        </p:nvSpPr>
        <p:spPr>
          <a:xfrm>
            <a:off x="7512822" y="-650240"/>
            <a:ext cx="2286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Integrity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DC307-1F38-2598-AB9D-E7FEE18576DE}"/>
              </a:ext>
            </a:extLst>
          </p:cNvPr>
          <p:cNvSpPr txBox="1"/>
          <p:nvPr/>
        </p:nvSpPr>
        <p:spPr>
          <a:xfrm>
            <a:off x="12076467" y="3283912"/>
            <a:ext cx="2929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Manipulation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D69AC-4A24-4A22-55C8-60FD2359FAD7}"/>
              </a:ext>
            </a:extLst>
          </p:cNvPr>
          <p:cNvSpPr txBox="1"/>
          <p:nvPr/>
        </p:nvSpPr>
        <p:spPr>
          <a:xfrm>
            <a:off x="1755023" y="6998751"/>
            <a:ext cx="3140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Concurrency Control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30362-2C82-8B2C-8BEC-697187A96F35}"/>
              </a:ext>
            </a:extLst>
          </p:cNvPr>
          <p:cNvSpPr txBox="1"/>
          <p:nvPr/>
        </p:nvSpPr>
        <p:spPr>
          <a:xfrm>
            <a:off x="-3411337" y="2869585"/>
            <a:ext cx="298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Backup &amp; Recovery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55293-396E-8CA7-3048-7E2B4C1920C8}"/>
              </a:ext>
            </a:extLst>
          </p:cNvPr>
          <p:cNvSpPr txBox="1"/>
          <p:nvPr/>
        </p:nvSpPr>
        <p:spPr>
          <a:xfrm>
            <a:off x="12333717" y="4089400"/>
            <a:ext cx="267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Abstraction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0B962-7B21-2FED-51B4-876232BD97C4}"/>
              </a:ext>
            </a:extLst>
          </p:cNvPr>
          <p:cNvSpPr txBox="1"/>
          <p:nvPr/>
        </p:nvSpPr>
        <p:spPr>
          <a:xfrm>
            <a:off x="6534947" y="6998751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Performance Optimization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9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7A920E-702E-922F-5534-36C96B51F01F}"/>
              </a:ext>
            </a:extLst>
          </p:cNvPr>
          <p:cNvSpPr txBox="1"/>
          <p:nvPr/>
        </p:nvSpPr>
        <p:spPr>
          <a:xfrm>
            <a:off x="2114950" y="2367280"/>
            <a:ext cx="223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Security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E65DF-AB73-B851-63B1-4543501B5257}"/>
              </a:ext>
            </a:extLst>
          </p:cNvPr>
          <p:cNvSpPr txBox="1"/>
          <p:nvPr/>
        </p:nvSpPr>
        <p:spPr>
          <a:xfrm>
            <a:off x="1924515" y="3738880"/>
            <a:ext cx="247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Definition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59B75-A340-68F2-8EC2-17ACD0E7ACEE}"/>
              </a:ext>
            </a:extLst>
          </p:cNvPr>
          <p:cNvSpPr txBox="1"/>
          <p:nvPr/>
        </p:nvSpPr>
        <p:spPr>
          <a:xfrm>
            <a:off x="7268982" y="2367280"/>
            <a:ext cx="2286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Integrity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A3932-E6AB-4494-58EC-C857EFD8E692}"/>
              </a:ext>
            </a:extLst>
          </p:cNvPr>
          <p:cNvSpPr txBox="1"/>
          <p:nvPr/>
        </p:nvSpPr>
        <p:spPr>
          <a:xfrm>
            <a:off x="6947292" y="3119120"/>
            <a:ext cx="2929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Manipulation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C08BB-2F44-3C87-80F4-456D24AD7488}"/>
              </a:ext>
            </a:extLst>
          </p:cNvPr>
          <p:cNvSpPr txBox="1"/>
          <p:nvPr/>
        </p:nvSpPr>
        <p:spPr>
          <a:xfrm>
            <a:off x="1739783" y="4358640"/>
            <a:ext cx="3140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Concurrency Control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926B4-8DD5-EC3F-889D-18A5E73EF5AB}"/>
              </a:ext>
            </a:extLst>
          </p:cNvPr>
          <p:cNvSpPr txBox="1"/>
          <p:nvPr/>
        </p:nvSpPr>
        <p:spPr>
          <a:xfrm>
            <a:off x="1739783" y="3116079"/>
            <a:ext cx="298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Backup &amp; Recovery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6BB10-3802-C18F-C0AB-4EBFB8DB1E00}"/>
              </a:ext>
            </a:extLst>
          </p:cNvPr>
          <p:cNvSpPr txBox="1"/>
          <p:nvPr/>
        </p:nvSpPr>
        <p:spPr>
          <a:xfrm>
            <a:off x="7075917" y="3738880"/>
            <a:ext cx="267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Data Abstraction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2E32D-0349-AC58-6A50-EBC83E2A9AB0}"/>
              </a:ext>
            </a:extLst>
          </p:cNvPr>
          <p:cNvSpPr txBox="1"/>
          <p:nvPr/>
        </p:nvSpPr>
        <p:spPr>
          <a:xfrm>
            <a:off x="6461197" y="4358640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Performance Optimization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6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C9C86-7115-DC54-520C-64A56DDA3CEB}"/>
              </a:ext>
            </a:extLst>
          </p:cNvPr>
          <p:cNvSpPr txBox="1"/>
          <p:nvPr/>
        </p:nvSpPr>
        <p:spPr>
          <a:xfrm>
            <a:off x="4145786" y="2916535"/>
            <a:ext cx="39004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RDBMS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9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01ECECA-D653-9929-FB65-25ACFC03B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518" y="2519998"/>
            <a:ext cx="3357562" cy="335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B12DAB-F34D-55DC-EBB2-CAEECDC32E67}"/>
              </a:ext>
            </a:extLst>
          </p:cNvPr>
          <p:cNvSpPr txBox="1"/>
          <p:nvPr/>
        </p:nvSpPr>
        <p:spPr>
          <a:xfrm>
            <a:off x="7884160" y="918309"/>
            <a:ext cx="2087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DBMS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4B712-6E1A-FF1E-D127-FD38B43C93D5}"/>
              </a:ext>
            </a:extLst>
          </p:cNvPr>
          <p:cNvSpPr txBox="1"/>
          <p:nvPr/>
        </p:nvSpPr>
        <p:spPr>
          <a:xfrm>
            <a:off x="2220409" y="1010642"/>
            <a:ext cx="2273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RDBMS</a:t>
            </a:r>
            <a:endParaRPr lang="en-IN" sz="54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918094-DE64-FED7-3773-8D98191FCC5D}"/>
              </a:ext>
            </a:extLst>
          </p:cNvPr>
          <p:cNvCxnSpPr/>
          <p:nvPr/>
        </p:nvCxnSpPr>
        <p:spPr>
          <a:xfrm flipV="1">
            <a:off x="6024880" y="1769785"/>
            <a:ext cx="1859280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87EEB7-95AA-7D8D-48AA-FF9C4A17A23B}"/>
              </a:ext>
            </a:extLst>
          </p:cNvPr>
          <p:cNvCxnSpPr>
            <a:cxnSpLocks/>
          </p:cNvCxnSpPr>
          <p:nvPr/>
        </p:nvCxnSpPr>
        <p:spPr>
          <a:xfrm flipH="1" flipV="1">
            <a:off x="3946921" y="1933972"/>
            <a:ext cx="1163559" cy="8498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35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8C86E-B892-5F4C-860B-ED3D7568D4AA}"/>
              </a:ext>
            </a:extLst>
          </p:cNvPr>
          <p:cNvSpPr txBox="1"/>
          <p:nvPr/>
        </p:nvSpPr>
        <p:spPr>
          <a:xfrm>
            <a:off x="1361440" y="1166842"/>
            <a:ext cx="9194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Data Storage Structure: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>
              <a:buNone/>
            </a:pPr>
            <a:r>
              <a:rPr lang="en-US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DBMS: Stores data in various formats, often as files or in hierarchical/network structures.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>
              <a:buNone/>
            </a:pPr>
            <a:r>
              <a:rPr lang="en-US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RDBMS: Stores data exclusively in tables (rows and columns) with a strict, organized structure.</a:t>
            </a:r>
          </a:p>
          <a:p>
            <a:pPr algn="just">
              <a:buNone/>
            </a:pP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>
              <a:buNone/>
            </a:pPr>
            <a:r>
              <a:rPr lang="en-US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Data Relationships: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>
              <a:buNone/>
            </a:pPr>
            <a:r>
              <a:rPr lang="en-US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DBMS: Generally, does not enforce or easily manage relationships between different pieces of data.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>
              <a:buNone/>
            </a:pPr>
            <a:r>
              <a:rPr lang="en-US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RDBMS: Explicitly defines and enforces relationships between data in different tables using keys.</a:t>
            </a:r>
          </a:p>
          <a:p>
            <a:pPr algn="just">
              <a:buNone/>
            </a:pP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>
              <a:buNone/>
            </a:pPr>
            <a:r>
              <a:rPr lang="en-US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Data Integrity &amp; Consistency: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>
              <a:buNone/>
            </a:pPr>
            <a:r>
              <a:rPr lang="en-US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DBMS: Offers limited mechanisms to ensure data accuracy and consistency.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RDBMS: Provides strong features (like ACID properties and constraints) to guarantee data integrity and reliability.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87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Сomics meme: &quot;NoSQL RDBMS&quot; - Comics - Meme-arsenal.com">
            <a:extLst>
              <a:ext uri="{FF2B5EF4-FFF2-40B4-BE49-F238E27FC236}">
                <a16:creationId xmlns:a16="http://schemas.microsoft.com/office/drawing/2014/main" id="{003289B1-040A-B554-AE84-956E2DB7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49" y="1810703"/>
            <a:ext cx="9191901" cy="37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56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355D85-FAAD-9D4C-608F-223F4ACB9B35}"/>
              </a:ext>
            </a:extLst>
          </p:cNvPr>
          <p:cNvSpPr txBox="1"/>
          <p:nvPr/>
        </p:nvSpPr>
        <p:spPr>
          <a:xfrm>
            <a:off x="640080" y="508000"/>
            <a:ext cx="4754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How to Install MySQL</a:t>
            </a:r>
            <a:endParaRPr lang="en-IN" sz="4000" b="1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18038-3CDF-0281-34AE-92F5166EF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22" y="1389379"/>
            <a:ext cx="9072058" cy="51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1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05A0AB-CDD9-A4E1-3931-D60ACB32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9" t="15478" r="24710" b="16522"/>
          <a:stretch>
            <a:fillRect/>
          </a:stretch>
        </p:blipFill>
        <p:spPr>
          <a:xfrm>
            <a:off x="2296160" y="965200"/>
            <a:ext cx="694944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0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816C9A-C607-9F5D-90A4-C27059C91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3" t="17334" r="29084" b="14222"/>
          <a:stretch>
            <a:fillRect/>
          </a:stretch>
        </p:blipFill>
        <p:spPr>
          <a:xfrm>
            <a:off x="2245360" y="873759"/>
            <a:ext cx="7061200" cy="53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9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99D3C5-1EAC-8CB8-B2E3-BB6533187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9" y="698200"/>
            <a:ext cx="7558285" cy="56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3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07CE-6774-9F6A-4E21-27BAC7C456F0}"/>
              </a:ext>
            </a:extLst>
          </p:cNvPr>
          <p:cNvSpPr txBox="1"/>
          <p:nvPr/>
        </p:nvSpPr>
        <p:spPr>
          <a:xfrm>
            <a:off x="1057275" y="2644170"/>
            <a:ext cx="4839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Database</a:t>
            </a:r>
            <a:endParaRPr lang="en-IN" sz="9600" dirty="0">
              <a:solidFill>
                <a:schemeClr val="bg1"/>
              </a:solidFill>
            </a:endParaRPr>
          </a:p>
        </p:txBody>
      </p:sp>
      <p:pic>
        <p:nvPicPr>
          <p:cNvPr id="3" name="Database">
            <a:hlinkClick r:id="" action="ppaction://media"/>
            <a:extLst>
              <a:ext uri="{FF2B5EF4-FFF2-40B4-BE49-F238E27FC236}">
                <a16:creationId xmlns:a16="http://schemas.microsoft.com/office/drawing/2014/main" id="{4626B163-D967-8360-3F4D-329A0BB55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5525" r="839" b="18615"/>
          <a:stretch>
            <a:fillRect/>
          </a:stretch>
        </p:blipFill>
        <p:spPr>
          <a:xfrm>
            <a:off x="6171886" y="1562100"/>
            <a:ext cx="3153089" cy="37338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4BE6F0-44AB-062C-1778-6FD468B5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574" y="1804034"/>
            <a:ext cx="3829051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5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756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16F395D-E0D7-CD83-65E8-4861F680E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t="16298" r="29055" b="14229"/>
          <a:stretch>
            <a:fillRect/>
          </a:stretch>
        </p:blipFill>
        <p:spPr>
          <a:xfrm>
            <a:off x="2286000" y="741679"/>
            <a:ext cx="7081520" cy="55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65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3762F44-6F31-B94C-B24D-E201121B7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16501" r="29100" b="13363"/>
          <a:stretch>
            <a:fillRect/>
          </a:stretch>
        </p:blipFill>
        <p:spPr>
          <a:xfrm>
            <a:off x="2885440" y="925850"/>
            <a:ext cx="6421120" cy="50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10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8F1E85-096C-23D5-1D1F-3366D69E5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t="16994" r="29539" b="14208"/>
          <a:stretch>
            <a:fillRect/>
          </a:stretch>
        </p:blipFill>
        <p:spPr>
          <a:xfrm>
            <a:off x="2875280" y="910816"/>
            <a:ext cx="6441440" cy="50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66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1C7517E-053F-47E2-3855-E5930C58D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17426" r="29531" b="14127"/>
          <a:stretch>
            <a:fillRect/>
          </a:stretch>
        </p:blipFill>
        <p:spPr>
          <a:xfrm>
            <a:off x="2580640" y="894081"/>
            <a:ext cx="6868160" cy="52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3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52829B-45EA-EF08-3534-88DD71D20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9" t="16634" r="29182" b="13904"/>
          <a:stretch>
            <a:fillRect/>
          </a:stretch>
        </p:blipFill>
        <p:spPr>
          <a:xfrm>
            <a:off x="2529840" y="750137"/>
            <a:ext cx="6847840" cy="53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94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D17B789-8FE1-822C-7AB6-B033F838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t="16251" r="28686" b="12977"/>
          <a:stretch>
            <a:fillRect/>
          </a:stretch>
        </p:blipFill>
        <p:spPr>
          <a:xfrm>
            <a:off x="2499360" y="1125647"/>
            <a:ext cx="5963920" cy="46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1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3E03E-C4FC-94BC-6F2F-D912E04F759E}"/>
              </a:ext>
            </a:extLst>
          </p:cNvPr>
          <p:cNvSpPr txBox="1"/>
          <p:nvPr/>
        </p:nvSpPr>
        <p:spPr>
          <a:xfrm>
            <a:off x="1237656" y="2705725"/>
            <a:ext cx="9868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Database Commands</a:t>
            </a:r>
            <a:endParaRPr lang="en-IN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668CE-9056-E8CA-4C6F-BBE42731616D}"/>
              </a:ext>
            </a:extLst>
          </p:cNvPr>
          <p:cNvSpPr txBox="1"/>
          <p:nvPr/>
        </p:nvSpPr>
        <p:spPr>
          <a:xfrm>
            <a:off x="631597" y="424207"/>
            <a:ext cx="3715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Database Commands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48F7A-4599-80B7-ABAF-0C3F57C13D31}"/>
              </a:ext>
            </a:extLst>
          </p:cNvPr>
          <p:cNvSpPr txBox="1"/>
          <p:nvPr/>
        </p:nvSpPr>
        <p:spPr>
          <a:xfrm>
            <a:off x="841343" y="1744206"/>
            <a:ext cx="60944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1. CREATE DATABASE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Purpose: Creates a new database.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Syntax: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CREATE DATABASE </a:t>
            </a:r>
            <a:r>
              <a:rPr lang="en-IN" sz="2400" dirty="0" err="1">
                <a:solidFill>
                  <a:schemeClr val="bg1"/>
                </a:solidFill>
              </a:rPr>
              <a:t>database_name</a:t>
            </a:r>
            <a:r>
              <a:rPr lang="en-IN" sz="2400" dirty="0">
                <a:solidFill>
                  <a:schemeClr val="bg1"/>
                </a:solidFill>
              </a:rPr>
              <a:t>;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Example: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CREATE DATABASE </a:t>
            </a:r>
            <a:r>
              <a:rPr lang="en-IN" sz="2400" dirty="0" err="1">
                <a:solidFill>
                  <a:schemeClr val="bg1"/>
                </a:solidFill>
              </a:rPr>
              <a:t>SchoolDB</a:t>
            </a:r>
            <a:r>
              <a:rPr lang="en-IN" sz="24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77997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7C261-EA33-4CC4-8D92-9AF3352E9100}"/>
              </a:ext>
            </a:extLst>
          </p:cNvPr>
          <p:cNvSpPr txBox="1"/>
          <p:nvPr/>
        </p:nvSpPr>
        <p:spPr>
          <a:xfrm>
            <a:off x="1237269" y="1593377"/>
            <a:ext cx="60944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 2. SHOW DATABASES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Purpose: Displays all available databases.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Syntax: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SHOW DATABASES;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Example: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SHOW DATABASES;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327393B-5A85-2DFA-59CA-B6435DBED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SHOW DATABASES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61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2CCB49-1892-67BB-1C84-576D3517E1BE}"/>
              </a:ext>
            </a:extLst>
          </p:cNvPr>
          <p:cNvSpPr txBox="1"/>
          <p:nvPr/>
        </p:nvSpPr>
        <p:spPr>
          <a:xfrm>
            <a:off x="1208988" y="1593377"/>
            <a:ext cx="60944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 3. USE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Purpose: Selects a specific database to work with.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Syntax: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USE </a:t>
            </a:r>
            <a:r>
              <a:rPr lang="en-IN" sz="2400" dirty="0" err="1">
                <a:solidFill>
                  <a:schemeClr val="bg1"/>
                </a:solidFill>
              </a:rPr>
              <a:t>database_name</a:t>
            </a:r>
            <a:r>
              <a:rPr lang="en-IN" sz="2400" dirty="0">
                <a:solidFill>
                  <a:schemeClr val="bg1"/>
                </a:solidFill>
              </a:rPr>
              <a:t>;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Example: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USE </a:t>
            </a:r>
            <a:r>
              <a:rPr lang="en-IN" sz="2400" dirty="0" err="1">
                <a:solidFill>
                  <a:schemeClr val="bg1"/>
                </a:solidFill>
              </a:rPr>
              <a:t>SchoolDB</a:t>
            </a:r>
            <a:r>
              <a:rPr lang="en-IN" sz="24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48A33F3-F7A9-649D-9374-636FFF67B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58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2D7806-6036-E9B0-8581-5EF3DC02B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" y="1514474"/>
            <a:ext cx="3829051" cy="3829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F0925-7FF2-469F-3689-EA1195856296}"/>
              </a:ext>
            </a:extLst>
          </p:cNvPr>
          <p:cNvSpPr txBox="1"/>
          <p:nvPr/>
        </p:nvSpPr>
        <p:spPr>
          <a:xfrm>
            <a:off x="4084955" y="642650"/>
            <a:ext cx="49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>
                <a:solidFill>
                  <a:schemeClr val="bg1"/>
                </a:solidFill>
              </a:rPr>
              <a:t>Database</a:t>
            </a:r>
            <a:endParaRPr lang="en-IN" sz="7200" u="sng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B91F5-A920-4A1D-9B6C-FA2FF703EC09}"/>
              </a:ext>
            </a:extLst>
          </p:cNvPr>
          <p:cNvSpPr txBox="1"/>
          <p:nvPr/>
        </p:nvSpPr>
        <p:spPr>
          <a:xfrm>
            <a:off x="4237355" y="2104478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ucida Sans" panose="020B0602030504020204" pitchFamily="34" charset="0"/>
              </a:rPr>
              <a:t>A database is an organized collection of structured information, or data, typically stored electronically in a computer system. It is designed for efficient storage, retrieval, and management of large amounts of information</a:t>
            </a:r>
            <a:endParaRPr lang="en-IN" sz="28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D3A3BDB-85A9-4790-D08C-05BA6E15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5965" cy="3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6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4D283-63F6-83B6-4D6A-7CC1901EB314}"/>
              </a:ext>
            </a:extLst>
          </p:cNvPr>
          <p:cNvSpPr txBox="1"/>
          <p:nvPr/>
        </p:nvSpPr>
        <p:spPr>
          <a:xfrm>
            <a:off x="1557780" y="1621657"/>
            <a:ext cx="71902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4. SHOW TABLES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Purpose: Displays all tables in the current database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Syntax: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SHOW TABLES;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Example: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SHOW TABLES;</a:t>
            </a:r>
          </a:p>
        </p:txBody>
      </p:sp>
    </p:spTree>
    <p:extLst>
      <p:ext uri="{BB962C8B-B14F-4D97-AF65-F5344CB8AC3E}">
        <p14:creationId xmlns:p14="http://schemas.microsoft.com/office/powerpoint/2010/main" val="214558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89B512-15A8-0638-D291-F6D6A6925981}"/>
              </a:ext>
            </a:extLst>
          </p:cNvPr>
          <p:cNvSpPr txBox="1"/>
          <p:nvPr/>
        </p:nvSpPr>
        <p:spPr>
          <a:xfrm>
            <a:off x="737649" y="349039"/>
            <a:ext cx="719029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5. CREATE TABLE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Purpose: Creates a new table in the current database.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Syntax: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CREATE TABLE </a:t>
            </a:r>
            <a:r>
              <a:rPr lang="en-US" sz="2400" dirty="0" err="1">
                <a:solidFill>
                  <a:schemeClr val="bg1"/>
                </a:solidFill>
              </a:rPr>
              <a:t>table_name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column1 datatype constraints,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column2 datatype constraints,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...</a:t>
            </a:r>
          </a:p>
          <a:p>
            <a:r>
              <a:rPr lang="en-US" sz="2400" dirty="0">
                <a:solidFill>
                  <a:schemeClr val="bg1"/>
                </a:solidFill>
              </a:rPr>
              <a:t>);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Example: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CREATE TABLE Students (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 err="1">
                <a:solidFill>
                  <a:schemeClr val="bg1"/>
                </a:solidFill>
              </a:rPr>
              <a:t>StudentID</a:t>
            </a:r>
            <a:r>
              <a:rPr lang="en-US" sz="2400" dirty="0">
                <a:solidFill>
                  <a:schemeClr val="bg1"/>
                </a:solidFill>
              </a:rPr>
              <a:t> INT PRIMARY KEY,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Name VARCHAR(100),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Age INT,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 err="1">
                <a:solidFill>
                  <a:schemeClr val="bg1"/>
                </a:solidFill>
              </a:rPr>
              <a:t>EnrollDate</a:t>
            </a:r>
            <a:r>
              <a:rPr lang="en-US" sz="2400" dirty="0">
                <a:solidFill>
                  <a:schemeClr val="bg1"/>
                </a:solidFill>
              </a:rPr>
              <a:t> 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);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918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FEFAD-5D47-EFB0-0F64-E4010670699A}"/>
              </a:ext>
            </a:extLst>
          </p:cNvPr>
          <p:cNvSpPr txBox="1"/>
          <p:nvPr/>
        </p:nvSpPr>
        <p:spPr>
          <a:xfrm>
            <a:off x="1557780" y="1621657"/>
            <a:ext cx="71902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6. SHOW TABLE STATUS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Purpose: Displays detailed information about tables in the database.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Syntax: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SHOW TABLE STATUS;</a:t>
            </a:r>
          </a:p>
        </p:txBody>
      </p:sp>
    </p:spTree>
    <p:extLst>
      <p:ext uri="{BB962C8B-B14F-4D97-AF65-F5344CB8AC3E}">
        <p14:creationId xmlns:p14="http://schemas.microsoft.com/office/powerpoint/2010/main" val="1627038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6F41EB-89A6-D16D-7FCF-9DD9A0FF0777}"/>
              </a:ext>
            </a:extLst>
          </p:cNvPr>
          <p:cNvSpPr txBox="1"/>
          <p:nvPr/>
        </p:nvSpPr>
        <p:spPr>
          <a:xfrm>
            <a:off x="1557780" y="1621657"/>
            <a:ext cx="71902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7. DROP DATABASE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Purpose: Deletes the entire database permanently.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Syntax: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DROP DATABASE </a:t>
            </a:r>
            <a:r>
              <a:rPr lang="en-IN" sz="2400" dirty="0" err="1">
                <a:solidFill>
                  <a:schemeClr val="bg1"/>
                </a:solidFill>
              </a:rPr>
              <a:t>database_name</a:t>
            </a:r>
            <a:r>
              <a:rPr lang="en-IN" sz="2400" dirty="0">
                <a:solidFill>
                  <a:schemeClr val="bg1"/>
                </a:solidFill>
              </a:rPr>
              <a:t>;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🔹 Example: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DROP DATABASE </a:t>
            </a:r>
            <a:r>
              <a:rPr lang="en-IN" sz="2400" dirty="0" err="1">
                <a:solidFill>
                  <a:schemeClr val="bg1"/>
                </a:solidFill>
              </a:rPr>
              <a:t>SchoolDB</a:t>
            </a:r>
            <a:r>
              <a:rPr lang="en-IN" sz="24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52316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F13BFF-C8AC-BB66-525B-F8229A6C92D4}"/>
              </a:ext>
            </a:extLst>
          </p:cNvPr>
          <p:cNvSpPr txBox="1"/>
          <p:nvPr/>
        </p:nvSpPr>
        <p:spPr>
          <a:xfrm>
            <a:off x="3509458" y="2856321"/>
            <a:ext cx="51730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Data Types</a:t>
            </a:r>
            <a:endParaRPr lang="en-IN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31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15C5C-764D-ADC7-A799-BA9A0504F0BE}"/>
              </a:ext>
            </a:extLst>
          </p:cNvPr>
          <p:cNvSpPr txBox="1"/>
          <p:nvPr/>
        </p:nvSpPr>
        <p:spPr>
          <a:xfrm>
            <a:off x="690843" y="707010"/>
            <a:ext cx="2002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Types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A031A-40D5-3358-179B-0361F68F4242}"/>
              </a:ext>
            </a:extLst>
          </p:cNvPr>
          <p:cNvSpPr txBox="1"/>
          <p:nvPr/>
        </p:nvSpPr>
        <p:spPr>
          <a:xfrm>
            <a:off x="1020452" y="1788438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INT (Integer)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Used for: Whole numbers (positive or negative).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Syntax: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column_name</a:t>
            </a:r>
            <a:r>
              <a:rPr lang="en-US" sz="2000" dirty="0">
                <a:solidFill>
                  <a:schemeClr val="bg1"/>
                </a:solidFill>
              </a:rPr>
              <a:t> INT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Example: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Age INT UNSIGNED;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489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57EBA-FC5A-1D06-61A8-BF3D90B8A3D6}"/>
              </a:ext>
            </a:extLst>
          </p:cNvPr>
          <p:cNvSpPr txBox="1"/>
          <p:nvPr/>
        </p:nvSpPr>
        <p:spPr>
          <a:xfrm>
            <a:off x="1020452" y="1788438"/>
            <a:ext cx="75862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2. VARCHAR(n) (Variable-length String)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Used for: Text fields of variable length (e.g., names, emails).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Syntax: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column_name VARCHAR(n)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Example: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Email VARCHAR(100);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47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110209-0B89-62EF-A57A-68ABF68D2A2A}"/>
              </a:ext>
            </a:extLst>
          </p:cNvPr>
          <p:cNvSpPr txBox="1"/>
          <p:nvPr/>
        </p:nvSpPr>
        <p:spPr>
          <a:xfrm>
            <a:off x="1850011" y="1843950"/>
            <a:ext cx="718086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 DECIMAL(p, s) (Fixed-point Number)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Used for: Precise numeric values (e.g., money, percentages).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Syntax: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column_name DECIMAL(p, 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p = precision (total number of digits)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 = scale (digits after the decimal point)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Example: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Salary DECIMAL(10,2); -- e.g., 12345678.90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639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D39A7-244F-3160-7C7B-E255EB16AC34}"/>
              </a:ext>
            </a:extLst>
          </p:cNvPr>
          <p:cNvSpPr txBox="1"/>
          <p:nvPr/>
        </p:nvSpPr>
        <p:spPr>
          <a:xfrm>
            <a:off x="1020452" y="1788438"/>
            <a:ext cx="75862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4. DATE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Used for: Storing calendar dates (YYYY-MM-DD format).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Syntax: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column_name DATE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Example: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HireDate DATE DEFAULT CURRENT_DATE();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41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EB3F8-139A-A126-0626-ED83BAAA92F4}"/>
              </a:ext>
            </a:extLst>
          </p:cNvPr>
          <p:cNvSpPr txBox="1"/>
          <p:nvPr/>
        </p:nvSpPr>
        <p:spPr>
          <a:xfrm>
            <a:off x="888476" y="1788438"/>
            <a:ext cx="83309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CHAR(n) (Fixed-length String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Used for: Short strings of consistent length (e.g., gender, country codes).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Syntax: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column_name CHAR(n)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Example: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Gender CHAR(1) CHECK (Gender IN ('M', 'F'));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7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5036582-CC36-74F0-E78C-C72992279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034" y="1724978"/>
            <a:ext cx="8075931" cy="382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05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DN media">
            <a:extLst>
              <a:ext uri="{FF2B5EF4-FFF2-40B4-BE49-F238E27FC236}">
                <a16:creationId xmlns:a16="http://schemas.microsoft.com/office/drawing/2014/main" id="{7E93F336-AEB5-69E0-DADB-0582F0728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4"/>
          <a:stretch>
            <a:fillRect/>
          </a:stretch>
        </p:blipFill>
        <p:spPr bwMode="auto">
          <a:xfrm>
            <a:off x="2727325" y="1025361"/>
            <a:ext cx="6737350" cy="480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260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91041D-4588-4253-4FA2-C4CEF6972E86}"/>
              </a:ext>
            </a:extLst>
          </p:cNvPr>
          <p:cNvSpPr txBox="1"/>
          <p:nvPr/>
        </p:nvSpPr>
        <p:spPr>
          <a:xfrm>
            <a:off x="1005840" y="612844"/>
            <a:ext cx="98958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indent="-25400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First Generation – Navigational Databases (1960s–early 1970s):</a:t>
            </a: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Hierarchical (e.g., IBM IMS): Tree-like structure, efficient but rigid.</a:t>
            </a: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Network (e.g., CODASYL): More flexible with multiple relationships, but complex to navigate.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Second Generation – Relational Databases (1970s–Present):</a:t>
            </a: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Based on E.F. Codd’s relational model (1970) emphasizing tables and set theory.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Relational Prototypes (1970s):</a:t>
            </a: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IBM’s System R and UC Berkeley’s INGRES demonstrated practical relational databases.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Commercial RDBMS (Late 1970s–1980s):</a:t>
            </a: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Vendors like Oracle, IBM DB2, and Ingres led market adoption.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SQL Standardization (1980s):</a:t>
            </a: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SQL became the standard query language, enhancing usability and interoperability.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Key Innovations in RDBMS:</a:t>
            </a: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IN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Features like data independence, ACID properties, and normalization improved reliability and structure.</a:t>
            </a:r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E5B0E-01FD-A8AD-3880-66C0BEA938D0}"/>
              </a:ext>
            </a:extLst>
          </p:cNvPr>
          <p:cNvSpPr txBox="1"/>
          <p:nvPr/>
        </p:nvSpPr>
        <p:spPr>
          <a:xfrm>
            <a:off x="1046480" y="882149"/>
            <a:ext cx="9895840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Dominance of Relational Databases:</a:t>
            </a: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Became the default for structured data and remain widely used.</a:t>
            </a:r>
          </a:p>
          <a:p>
            <a:pPr>
              <a:buNone/>
            </a:pP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Third Generation – Object-Oriented &amp; Object-Relational Databases (1980s–1990s):</a:t>
            </a: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Attempted to bridge the gap between object-oriented programming and databases; limited mainstream success.</a:t>
            </a:r>
          </a:p>
          <a:p>
            <a:pPr>
              <a:buNone/>
            </a:pP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Fourth Generation – NoSQL (Late 2000s–Present):</a:t>
            </a: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Designed for scalability and flexibility with unstructured data; includes document, key-value, column-family, and graph databases.</a:t>
            </a:r>
          </a:p>
          <a:p>
            <a:pPr>
              <a:buNone/>
            </a:pP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NewSQL Databases:</a:t>
            </a: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Combine NoSQL scalability with relational features and ACID compliance.</a:t>
            </a:r>
          </a:p>
          <a:p>
            <a:pPr>
              <a:buNone/>
            </a:pP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Cloud &amp; Distributed Databases (2010s–Present):</a:t>
            </a: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Managed by cloud providers with built-in scalability, availability, and maintenance.</a:t>
            </a:r>
          </a:p>
          <a:p>
            <a:pPr>
              <a:buNone/>
            </a:pP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Modern Trends:</a:t>
            </a: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i="1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In-memory databases for speed, and data lakes/warehouses for analytics and big data storage.</a:t>
            </a: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FA29-313C-9E2F-7DFB-6731E8E9E069}"/>
              </a:ext>
            </a:extLst>
          </p:cNvPr>
          <p:cNvSpPr txBox="1"/>
          <p:nvPr/>
        </p:nvSpPr>
        <p:spPr>
          <a:xfrm>
            <a:off x="223521" y="6319520"/>
            <a:ext cx="284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C9000-0961-174C-B031-5DF099CF447C}"/>
              </a:ext>
            </a:extLst>
          </p:cNvPr>
          <p:cNvSpPr txBox="1"/>
          <p:nvPr/>
        </p:nvSpPr>
        <p:spPr>
          <a:xfrm>
            <a:off x="11689080" y="185832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B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36A27-4117-3DC7-FF57-64576C50D44D}"/>
              </a:ext>
            </a:extLst>
          </p:cNvPr>
          <p:cNvSpPr txBox="1"/>
          <p:nvPr/>
        </p:nvSpPr>
        <p:spPr>
          <a:xfrm>
            <a:off x="223521" y="215314"/>
            <a:ext cx="272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M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BD6E1-77B6-7796-74CD-EDC08024F7B3}"/>
              </a:ext>
            </a:extLst>
          </p:cNvPr>
          <p:cNvSpPr txBox="1"/>
          <p:nvPr/>
        </p:nvSpPr>
        <p:spPr>
          <a:xfrm>
            <a:off x="11578312" y="6319520"/>
            <a:ext cx="2311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8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FAB8C-7DA3-E6F7-087A-53405A800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56" y="3510280"/>
            <a:ext cx="3048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1D1F5-CA90-9636-0D3E-4107F5BC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5409" y="3780790"/>
            <a:ext cx="251460" cy="251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8DA9A0-DFD6-44BD-FA1F-54D627F2145D}"/>
              </a:ext>
            </a:extLst>
          </p:cNvPr>
          <p:cNvSpPr txBox="1"/>
          <p:nvPr/>
        </p:nvSpPr>
        <p:spPr>
          <a:xfrm>
            <a:off x="5166360" y="2776632"/>
            <a:ext cx="1056700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B</a:t>
            </a:r>
            <a:endParaRPr lang="en-IN" sz="125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C005D-A036-E9AC-C1C0-EDD03E415D6C}"/>
              </a:ext>
            </a:extLst>
          </p:cNvPr>
          <p:cNvSpPr txBox="1"/>
          <p:nvPr/>
        </p:nvSpPr>
        <p:spPr>
          <a:xfrm>
            <a:off x="4368800" y="2776632"/>
            <a:ext cx="117051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D</a:t>
            </a:r>
            <a:endParaRPr lang="en-IN" sz="125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CECD0-2D63-BF51-D638-8158CC2192A4}"/>
              </a:ext>
            </a:extLst>
          </p:cNvPr>
          <p:cNvSpPr txBox="1"/>
          <p:nvPr/>
        </p:nvSpPr>
        <p:spPr>
          <a:xfrm>
            <a:off x="5852160" y="2776632"/>
            <a:ext cx="155523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M</a:t>
            </a:r>
            <a:endParaRPr lang="en-IN" sz="125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F53DD-AB9F-091D-660F-E36EF4D0B6B6}"/>
              </a:ext>
            </a:extLst>
          </p:cNvPr>
          <p:cNvSpPr txBox="1"/>
          <p:nvPr/>
        </p:nvSpPr>
        <p:spPr>
          <a:xfrm>
            <a:off x="7061200" y="2776632"/>
            <a:ext cx="92044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S</a:t>
            </a:r>
            <a:endParaRPr lang="en-IN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2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508D6-1E5C-D280-A1CE-53D77037A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50" y="1557753"/>
            <a:ext cx="2879304" cy="3509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F432B-DDAD-FF96-0761-40B8B2477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2439" y="1687829"/>
            <a:ext cx="3249072" cy="3249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774C8-88D4-9AE9-711E-4E5552BC1024}"/>
              </a:ext>
            </a:extLst>
          </p:cNvPr>
          <p:cNvSpPr txBox="1"/>
          <p:nvPr/>
        </p:nvSpPr>
        <p:spPr>
          <a:xfrm>
            <a:off x="7402029" y="4936901"/>
            <a:ext cx="686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B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63212-B9C8-5F01-3544-16C7AF2834DF}"/>
              </a:ext>
            </a:extLst>
          </p:cNvPr>
          <p:cNvSpPr txBox="1"/>
          <p:nvPr/>
        </p:nvSpPr>
        <p:spPr>
          <a:xfrm>
            <a:off x="6622439" y="4936901"/>
            <a:ext cx="7521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79004-161E-218E-0E8E-E2DD85E82F28}"/>
              </a:ext>
            </a:extLst>
          </p:cNvPr>
          <p:cNvSpPr txBox="1"/>
          <p:nvPr/>
        </p:nvSpPr>
        <p:spPr>
          <a:xfrm>
            <a:off x="8072378" y="4936901"/>
            <a:ext cx="973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M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76ECA-71DD-7680-57F5-30830A710F89}"/>
              </a:ext>
            </a:extLst>
          </p:cNvPr>
          <p:cNvSpPr txBox="1"/>
          <p:nvPr/>
        </p:nvSpPr>
        <p:spPr>
          <a:xfrm>
            <a:off x="9254177" y="4936901"/>
            <a:ext cx="609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S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E4CD8-AB45-4782-3EA9-34B9265C26B9}"/>
              </a:ext>
            </a:extLst>
          </p:cNvPr>
          <p:cNvSpPr txBox="1"/>
          <p:nvPr/>
        </p:nvSpPr>
        <p:spPr>
          <a:xfrm>
            <a:off x="1156127" y="4983067"/>
            <a:ext cx="33853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Database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4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C402018-34E9-42B6-A1CD-9193C4E23DED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520CAA5-CD6E-47EB-9C3E-EA41E0DA6742}">
  <we:reference id="wa104381411" version="2.4.5.0" store="en-IN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1060</Words>
  <Application>Microsoft Office PowerPoint</Application>
  <PresentationFormat>Widescreen</PresentationFormat>
  <Paragraphs>118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Unicode MS</vt:lpstr>
      <vt:lpstr>Calibri</vt:lpstr>
      <vt:lpstr>Calibri Light</vt:lpstr>
      <vt:lpstr>Lucida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Tejeswar Kanamarlapudi</dc:creator>
  <cp:lastModifiedBy>Tejeswar Kanamarlapudi</cp:lastModifiedBy>
  <cp:revision>7</cp:revision>
  <dcterms:created xsi:type="dcterms:W3CDTF">2025-07-27T18:58:43Z</dcterms:created>
  <dcterms:modified xsi:type="dcterms:W3CDTF">2025-07-28T13:59:10Z</dcterms:modified>
</cp:coreProperties>
</file>